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Lst>
  <p:notesMasterIdLst>
    <p:notesMasterId r:id="rId6"/>
  </p:notesMasterIdLst>
  <p:handoutMasterIdLst>
    <p:handoutMasterId r:id="rId7"/>
  </p:handoutMasterIdLst>
  <p:sldIdLst>
    <p:sldId id="257"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6BB63A-8A9B-4DCE-A5C2-3C20EABAEC55}" v="3" dt="2022-06-21T14:10:50.5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4" autoAdjust="0"/>
    <p:restoredTop sz="94674" autoAdjust="0"/>
  </p:normalViewPr>
  <p:slideViewPr>
    <p:cSldViewPr snapToGrid="0" snapToObjects="1">
      <p:cViewPr varScale="1">
        <p:scale>
          <a:sx n="63" d="100"/>
          <a:sy n="63" d="100"/>
        </p:scale>
        <p:origin x="616" y="6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8" d="100"/>
          <a:sy n="88" d="100"/>
        </p:scale>
        <p:origin x="-387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790A331-7ADD-4391-8CA5-606C9BFD26F5}" type="datetimeFigureOut">
              <a:rPr lang="en-GB" smtClean="0"/>
              <a:t>17/05/2023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GB"/>
              <a:t>NHS Improvement</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AE16CE-1862-465F-9912-D0001C1A0F9A}" type="slidenum">
              <a:rPr lang="en-GB" smtClean="0"/>
              <a:t>‹#›</a:t>
            </a:fld>
            <a:endParaRPr lang="en-GB"/>
          </a:p>
        </p:txBody>
      </p:sp>
    </p:spTree>
    <p:extLst>
      <p:ext uri="{BB962C8B-B14F-4D97-AF65-F5344CB8AC3E}">
        <p14:creationId xmlns:p14="http://schemas.microsoft.com/office/powerpoint/2010/main" val="85506748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2AE991-F138-4FD8-982E-957F3CA6A0F6}" type="datetimeFigureOut">
              <a:rPr lang="en-GB" smtClean="0"/>
              <a:t>17/05/2023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GB"/>
              <a:t>NHS Improvement</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90AB7D-FC04-41BF-88F7-E47891A06283}" type="slidenum">
              <a:rPr lang="en-GB" smtClean="0"/>
              <a:t>‹#›</a:t>
            </a:fld>
            <a:endParaRPr lang="en-GB"/>
          </a:p>
        </p:txBody>
      </p:sp>
    </p:spTree>
    <p:extLst>
      <p:ext uri="{BB962C8B-B14F-4D97-AF65-F5344CB8AC3E}">
        <p14:creationId xmlns:p14="http://schemas.microsoft.com/office/powerpoint/2010/main" val="118901105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4209426"/>
            <a:ext cx="9144000" cy="601111"/>
          </a:xfrm>
        </p:spPr>
        <p:txBody>
          <a:bodyPr anchor="b">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4843667"/>
            <a:ext cx="9144000" cy="466379"/>
          </a:xfrm>
        </p:spPr>
        <p:txBody>
          <a:bodyPr>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6" name="Picture 5">
            <a:extLst>
              <a:ext uri="{FF2B5EF4-FFF2-40B4-BE49-F238E27FC236}">
                <a16:creationId xmlns:a16="http://schemas.microsoft.com/office/drawing/2014/main" id="{3CFCDE03-0EEA-4F49-A6B9-58B291621EE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pic>
        <p:nvPicPr>
          <p:cNvPr id="5" name="Picture 4" descr="Graphical user interface, application&#10;&#10;Description automatically generated">
            <a:extLst>
              <a:ext uri="{FF2B5EF4-FFF2-40B4-BE49-F238E27FC236}">
                <a16:creationId xmlns:a16="http://schemas.microsoft.com/office/drawing/2014/main" id="{737B27BB-BDDE-DA1D-9BFB-864678A6D9D3}"/>
              </a:ext>
            </a:extLst>
          </p:cNvPr>
          <p:cNvPicPr>
            <a:picLocks noChangeAspect="1"/>
          </p:cNvPicPr>
          <p:nvPr userDrawn="1"/>
        </p:nvPicPr>
        <p:blipFill>
          <a:blip r:embed="rId3"/>
          <a:stretch>
            <a:fillRect/>
          </a:stretch>
        </p:blipFill>
        <p:spPr>
          <a:xfrm>
            <a:off x="363985" y="360000"/>
            <a:ext cx="1800000" cy="611517"/>
          </a:xfrm>
          <a:prstGeom prst="rect">
            <a:avLst/>
          </a:prstGeom>
        </p:spPr>
      </p:pic>
    </p:spTree>
    <p:extLst>
      <p:ext uri="{BB962C8B-B14F-4D97-AF65-F5344CB8AC3E}">
        <p14:creationId xmlns:p14="http://schemas.microsoft.com/office/powerpoint/2010/main" val="3506723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4109" y="1210682"/>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4109" y="2141151"/>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7" name="Picture 6">
            <a:extLst>
              <a:ext uri="{FF2B5EF4-FFF2-40B4-BE49-F238E27FC236}">
                <a16:creationId xmlns:a16="http://schemas.microsoft.com/office/drawing/2014/main" id="{3D9F83AB-04F8-4C53-93F7-BAAABEF426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pic>
        <p:nvPicPr>
          <p:cNvPr id="3" name="Picture 2" descr="Graphical user interface, application&#10;&#10;Description automatically generated">
            <a:extLst>
              <a:ext uri="{FF2B5EF4-FFF2-40B4-BE49-F238E27FC236}">
                <a16:creationId xmlns:a16="http://schemas.microsoft.com/office/drawing/2014/main" id="{6B686527-970C-E95A-3817-589F92EAEA59}"/>
              </a:ext>
            </a:extLst>
          </p:cNvPr>
          <p:cNvPicPr>
            <a:picLocks noChangeAspect="1"/>
          </p:cNvPicPr>
          <p:nvPr userDrawn="1"/>
        </p:nvPicPr>
        <p:blipFill>
          <a:blip r:embed="rId3"/>
          <a:stretch>
            <a:fillRect/>
          </a:stretch>
        </p:blipFill>
        <p:spPr>
          <a:xfrm>
            <a:off x="363985" y="360000"/>
            <a:ext cx="1800000" cy="611516"/>
          </a:xfrm>
          <a:prstGeom prst="rect">
            <a:avLst/>
          </a:prstGeom>
        </p:spPr>
      </p:pic>
    </p:spTree>
    <p:extLst>
      <p:ext uri="{BB962C8B-B14F-4D97-AF65-F5344CB8AC3E}">
        <p14:creationId xmlns:p14="http://schemas.microsoft.com/office/powerpoint/2010/main" val="37013144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963A1-AC6C-45E8-9A5E-5724DC43F4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E06ACFE-E4D6-411B-9ADC-FFC9D7DBBD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88DBF1BF-AB6C-4EA7-A16A-0C6C9EFA13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D3CFA-4DDC-43FC-968A-540737FDA836}" type="datetimeFigureOut">
              <a:rPr lang="en-GB" smtClean="0"/>
              <a:t>17/05/2023</a:t>
            </a:fld>
            <a:endParaRPr lang="en-GB" dirty="0"/>
          </a:p>
        </p:txBody>
      </p:sp>
      <p:sp>
        <p:nvSpPr>
          <p:cNvPr id="5" name="Footer Placeholder 4">
            <a:extLst>
              <a:ext uri="{FF2B5EF4-FFF2-40B4-BE49-F238E27FC236}">
                <a16:creationId xmlns:a16="http://schemas.microsoft.com/office/drawing/2014/main" id="{6F1E0E1F-777F-42FA-A4A2-320208497D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91CC28B-BDF3-45C3-92FF-6562C624CA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FC886-343C-4B72-AFE6-F0497CBE7873}" type="slidenum">
              <a:rPr lang="en-GB" smtClean="0"/>
              <a:t>‹#›</a:t>
            </a:fld>
            <a:endParaRPr lang="en-GB"/>
          </a:p>
        </p:txBody>
      </p:sp>
    </p:spTree>
    <p:extLst>
      <p:ext uri="{BB962C8B-B14F-4D97-AF65-F5344CB8AC3E}">
        <p14:creationId xmlns:p14="http://schemas.microsoft.com/office/powerpoint/2010/main" val="2834789573"/>
      </p:ext>
    </p:extLst>
  </p:cSld>
  <p:clrMap bg1="lt1" tx1="dk1" bg2="lt2" tx2="dk2" accent1="accent1" accent2="accent2" accent3="accent3" accent4="accent4" accent5="accent5" accent6="accent6" hlink="hlink" folHlink="folHlink"/>
  <p:sldLayoutIdLst>
    <p:sldLayoutId id="2147483667" r:id="rId1"/>
    <p:sldLayoutId id="214748366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C2763-FEC9-C7CF-4421-A512BA4867CA}"/>
              </a:ext>
            </a:extLst>
          </p:cNvPr>
          <p:cNvSpPr>
            <a:spLocks noGrp="1"/>
          </p:cNvSpPr>
          <p:nvPr>
            <p:ph type="title"/>
          </p:nvPr>
        </p:nvSpPr>
        <p:spPr/>
        <p:txBody>
          <a:bodyPr/>
          <a:lstStyle/>
          <a:p>
            <a:r>
              <a:rPr lang="en-US" dirty="0"/>
              <a:t>Clinical Bioinformatics – Health	</a:t>
            </a:r>
          </a:p>
        </p:txBody>
      </p:sp>
      <p:sp>
        <p:nvSpPr>
          <p:cNvPr id="3" name="Content Placeholder 2">
            <a:extLst>
              <a:ext uri="{FF2B5EF4-FFF2-40B4-BE49-F238E27FC236}">
                <a16:creationId xmlns:a16="http://schemas.microsoft.com/office/drawing/2014/main" id="{B13A92EA-95BB-F421-3A78-DA615A79EB9C}"/>
              </a:ext>
            </a:extLst>
          </p:cNvPr>
          <p:cNvSpPr>
            <a:spLocks noGrp="1"/>
          </p:cNvSpPr>
          <p:nvPr>
            <p:ph sz="quarter" idx="10"/>
          </p:nvPr>
        </p:nvSpPr>
        <p:spPr>
          <a:xfrm>
            <a:off x="784108" y="1822332"/>
            <a:ext cx="11214851" cy="4954388"/>
          </a:xfrm>
        </p:spPr>
        <p:txBody>
          <a:bodyPr>
            <a:normAutofit/>
          </a:bodyPr>
          <a:lstStyle/>
          <a:p>
            <a:pPr marL="0" indent="0">
              <a:buNone/>
            </a:pPr>
            <a:r>
              <a:rPr lang="en-US" sz="2000" dirty="0">
                <a:solidFill>
                  <a:schemeClr val="accent1"/>
                </a:solidFill>
              </a:rPr>
              <a:t>Information Governance</a:t>
            </a:r>
          </a:p>
          <a:p>
            <a:pPr marL="0" indent="0" algn="l" rtl="0" fontAlgn="base">
              <a:buNone/>
            </a:pPr>
            <a:r>
              <a:rPr lang="en-GB" sz="2000" b="0" i="0" dirty="0">
                <a:solidFill>
                  <a:srgbClr val="000000"/>
                </a:solidFill>
                <a:effectLst/>
                <a:latin typeface="Arial" panose="020B0604020202020204" pitchFamily="34" charset="0"/>
              </a:rPr>
              <a:t>Your department has been asked to create a set of Frequently Asked Questions and answers on Information Governance best practice. One of your colleagues has assembled the questions and has asked for your help in producing model answers, what suggestions can you provide? The questions are: </a:t>
            </a:r>
            <a:endParaRPr lang="en-GB" sz="2000"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2000" b="0" i="0" dirty="0">
                <a:solidFill>
                  <a:srgbClr val="000000"/>
                </a:solidFill>
                <a:effectLst/>
                <a:latin typeface="Arial" panose="020B0604020202020204" pitchFamily="34" charset="0"/>
              </a:rPr>
              <a:t>May I use my Gmail account on a Trust PC? </a:t>
            </a:r>
          </a:p>
          <a:p>
            <a:pPr algn="l" rtl="0" fontAlgn="base">
              <a:buFont typeface="Arial" panose="020B0604020202020204" pitchFamily="34" charset="0"/>
              <a:buChar char="•"/>
            </a:pPr>
            <a:r>
              <a:rPr lang="en-GB" sz="2000" b="0" i="0" dirty="0">
                <a:solidFill>
                  <a:srgbClr val="000000"/>
                </a:solidFill>
                <a:effectLst/>
                <a:latin typeface="Arial" panose="020B0604020202020204" pitchFamily="34" charset="0"/>
              </a:rPr>
              <a:t>May I use YouTube on a Trust PC? </a:t>
            </a:r>
          </a:p>
          <a:p>
            <a:pPr algn="l" rtl="0" fontAlgn="base">
              <a:buFont typeface="Arial" panose="020B0604020202020204" pitchFamily="34" charset="0"/>
              <a:buChar char="•"/>
            </a:pPr>
            <a:r>
              <a:rPr lang="en-GB" sz="2000" b="0" i="0" dirty="0">
                <a:solidFill>
                  <a:srgbClr val="000000"/>
                </a:solidFill>
                <a:effectLst/>
                <a:latin typeface="Arial" panose="020B0604020202020204" pitchFamily="34" charset="0"/>
              </a:rPr>
              <a:t>If a patient asks for a copy of their X-Ray which I have just taken, can I provide it? </a:t>
            </a:r>
          </a:p>
          <a:p>
            <a:pPr algn="l" rtl="0" fontAlgn="base">
              <a:buFont typeface="Arial" panose="020B0604020202020204" pitchFamily="34" charset="0"/>
              <a:buChar char="•"/>
            </a:pPr>
            <a:r>
              <a:rPr lang="en-GB" sz="2000" b="0" i="0" dirty="0">
                <a:solidFill>
                  <a:srgbClr val="000000"/>
                </a:solidFill>
                <a:effectLst/>
                <a:latin typeface="Arial" panose="020B0604020202020204" pitchFamily="34" charset="0"/>
              </a:rPr>
              <a:t>Do I have to encrypt every document I send by email? </a:t>
            </a:r>
          </a:p>
          <a:p>
            <a:pPr algn="l" rtl="0" fontAlgn="base">
              <a:buFont typeface="Arial" panose="020B0604020202020204" pitchFamily="34" charset="0"/>
              <a:buChar char="•"/>
            </a:pPr>
            <a:r>
              <a:rPr lang="en-GB" sz="2000" b="0" i="0" dirty="0">
                <a:solidFill>
                  <a:srgbClr val="000000"/>
                </a:solidFill>
                <a:effectLst/>
                <a:latin typeface="Arial" panose="020B0604020202020204" pitchFamily="34" charset="0"/>
              </a:rPr>
              <a:t>To whom may I provide information over the telephone? </a:t>
            </a:r>
          </a:p>
          <a:p>
            <a:pPr algn="l" rtl="0" fontAlgn="base">
              <a:buFont typeface="Arial" panose="020B0604020202020204" pitchFamily="34" charset="0"/>
              <a:buChar char="•"/>
            </a:pPr>
            <a:r>
              <a:rPr lang="en-GB" sz="2000" b="0" i="0" dirty="0">
                <a:solidFill>
                  <a:srgbClr val="000000"/>
                </a:solidFill>
                <a:effectLst/>
                <a:latin typeface="Arial" panose="020B0604020202020204" pitchFamily="34" charset="0"/>
              </a:rPr>
              <a:t>When should I seek advice from a Caldicott Guardian? </a:t>
            </a:r>
          </a:p>
          <a:p>
            <a:pPr algn="l" rtl="0" fontAlgn="base">
              <a:buFont typeface="Arial" panose="020B0604020202020204" pitchFamily="34" charset="0"/>
              <a:buChar char="•"/>
            </a:pPr>
            <a:r>
              <a:rPr lang="en-GB" sz="2000" b="0" i="0" dirty="0">
                <a:solidFill>
                  <a:srgbClr val="000000"/>
                </a:solidFill>
                <a:effectLst/>
                <a:latin typeface="Arial" panose="020B0604020202020204" pitchFamily="34" charset="0"/>
              </a:rPr>
              <a:t>Does the Freedom of Information Act mean I have to tell patients what it says in their notes? </a:t>
            </a:r>
          </a:p>
          <a:p>
            <a:pPr algn="l" rtl="0" fontAlgn="base">
              <a:buFont typeface="Arial" panose="020B0604020202020204" pitchFamily="34" charset="0"/>
              <a:buChar char="•"/>
            </a:pPr>
            <a:r>
              <a:rPr lang="en-GB" sz="2000" b="0" i="0" dirty="0">
                <a:solidFill>
                  <a:srgbClr val="000000"/>
                </a:solidFill>
                <a:effectLst/>
                <a:latin typeface="Arial" panose="020B0604020202020204" pitchFamily="34" charset="0"/>
              </a:rPr>
              <a:t>If I’m not sure, where can I seek help? </a:t>
            </a:r>
          </a:p>
          <a:p>
            <a:pPr marL="0" indent="0">
              <a:buNone/>
            </a:pPr>
            <a:endParaRPr lang="en-US" sz="2000" dirty="0"/>
          </a:p>
        </p:txBody>
      </p:sp>
    </p:spTree>
    <p:extLst>
      <p:ext uri="{BB962C8B-B14F-4D97-AF65-F5344CB8AC3E}">
        <p14:creationId xmlns:p14="http://schemas.microsoft.com/office/powerpoint/2010/main" val="244185063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eb60286-a7d9-492c-8e03-5d1f56fbe788" xsi:nil="true"/>
    <lcf76f155ced4ddcb4097134ff3c332f xmlns="80c75cbc-a8f2-46c0-aa58-80f150799650">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23DA0B53BC4F849A477EEED2D0E1BA9" ma:contentTypeVersion="18" ma:contentTypeDescription="Create a new document." ma:contentTypeScope="" ma:versionID="e3480bd4fad9e454b455241a584e40b3">
  <xsd:schema xmlns:xsd="http://www.w3.org/2001/XMLSchema" xmlns:xs="http://www.w3.org/2001/XMLSchema" xmlns:p="http://schemas.microsoft.com/office/2006/metadata/properties" xmlns:ns1="http://schemas.microsoft.com/sharepoint/v3" xmlns:ns2="80c75cbc-a8f2-46c0-aa58-80f150799650" xmlns:ns3="6eb60286-a7d9-492c-8e03-5d1f56fbe788" targetNamespace="http://schemas.microsoft.com/office/2006/metadata/properties" ma:root="true" ma:fieldsID="4e5f313a9f5d42b5ac116bdb9ab4c6d9" ns1:_="" ns2:_="" ns3:_="">
    <xsd:import namespace="http://schemas.microsoft.com/sharepoint/v3"/>
    <xsd:import namespace="80c75cbc-a8f2-46c0-aa58-80f150799650"/>
    <xsd:import namespace="6eb60286-a7d9-492c-8e03-5d1f56fbe78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c75cbc-a8f2-46c0-aa58-80f1507996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b5e471e-86a7-4573-b003-24887ebde44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eb60286-a7d9-492c-8e03-5d1f56fbe78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a64b47c-f647-4d05-b65a-2d27d882dc74}" ma:internalName="TaxCatchAll" ma:showField="CatchAllData" ma:web="6eb60286-a7d9-492c-8e03-5d1f56fbe78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D9FD49-C1C5-400A-B04D-90A236984D1F}">
  <ds:schemaRefs>
    <ds:schemaRef ds:uri="http://schemas.microsoft.com/office/2006/documentManagement/types"/>
    <ds:schemaRef ds:uri="http://purl.org/dc/elements/1.1/"/>
    <ds:schemaRef ds:uri="http://www.w3.org/XML/1998/namespace"/>
    <ds:schemaRef ds:uri="http://schemas.openxmlformats.org/package/2006/metadata/core-properties"/>
    <ds:schemaRef ds:uri="d1578f25-4d6e-4d4b-93b5-68c0610bc2f6"/>
    <ds:schemaRef ds:uri="http://purl.org/dc/terms/"/>
    <ds:schemaRef ds:uri="http://schemas.microsoft.com/office/2006/metadata/properties"/>
    <ds:schemaRef ds:uri="http://purl.org/dc/dcmitype/"/>
    <ds:schemaRef ds:uri="http://schemas.microsoft.com/office/infopath/2007/PartnerControls"/>
    <ds:schemaRef ds:uri="f51a84ac-5ef7-4b0b-bd71-e269097bd152"/>
  </ds:schemaRefs>
</ds:datastoreItem>
</file>

<file path=customXml/itemProps2.xml><?xml version="1.0" encoding="utf-8"?>
<ds:datastoreItem xmlns:ds="http://schemas.openxmlformats.org/officeDocument/2006/customXml" ds:itemID="{13B1F2D8-64F9-4E99-B56F-F2F52CBFB023}"/>
</file>

<file path=customXml/itemProps3.xml><?xml version="1.0" encoding="utf-8"?>
<ds:datastoreItem xmlns:ds="http://schemas.openxmlformats.org/officeDocument/2006/customXml" ds:itemID="{A6333066-D95F-4DC9-8F45-8431A5C3C7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578</TotalTime>
  <Words>160</Words>
  <Application>Microsoft Office PowerPoint</Application>
  <PresentationFormat>Widescreen</PresentationFormat>
  <Paragraphs>11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Segoe UI</vt:lpstr>
      <vt:lpstr>Custom Design</vt:lpstr>
      <vt:lpstr>Clinical Bioinformatics – Health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16.9</dc:title>
  <dc:creator>Craig Sanderson</dc:creator>
  <cp:lastModifiedBy>Tayler Simkins</cp:lastModifiedBy>
  <cp:revision>112</cp:revision>
  <dcterms:created xsi:type="dcterms:W3CDTF">2017-05-03T08:06:17Z</dcterms:created>
  <dcterms:modified xsi:type="dcterms:W3CDTF">2023-05-17T10:17:52Z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0x010100923DA0B53BC4F849A477EEED2D0E1BA9</vt:lpwstr>
  </property>
  <property fmtid="{D5CDD505-2E9C-101B-9397-08002B2CF9AE}" pid="3" name="TaxKeyword">
    <vt:lpwstr/>
  </property>
  <property fmtid="{D5CDD505-2E9C-101B-9397-08002B2CF9AE}" pid="4" name="Subject0">
    <vt:lpwstr/>
  </property>
  <property fmtid="{D5CDD505-2E9C-101B-9397-08002B2CF9AE}" pid="5" name="Document type0">
    <vt:lpwstr/>
  </property>
  <property fmtid="{D5CDD505-2E9C-101B-9397-08002B2CF9AE}" pid="6" name="WTTeamSiteDocumentType">
    <vt:lpwstr/>
  </property>
  <property fmtid="{D5CDD505-2E9C-101B-9397-08002B2CF9AE}" pid="7" name="WTTeamSiteDocumentTypeTaxHTField0">
    <vt:lpwstr/>
  </property>
  <property fmtid="{D5CDD505-2E9C-101B-9397-08002B2CF9AE}" pid="8" name="cebceaf3e3574cdab9f9dab6bbd34ddb">
    <vt:lpwstr/>
  </property>
  <property fmtid="{D5CDD505-2E9C-101B-9397-08002B2CF9AE}" pid="9" name="n2fe4ed80ae84f2cbc880662fe0a8735">
    <vt:lpwstr/>
  </property>
  <property fmtid="{D5CDD505-2E9C-101B-9397-08002B2CF9AE}" pid="10" name="TaxCatchAll">
    <vt:lpwstr/>
  </property>
  <property fmtid="{D5CDD505-2E9C-101B-9397-08002B2CF9AE}" pid="11" name="TaxKeywordTaxHTField">
    <vt:lpwstr/>
  </property>
  <property fmtid="{D5CDD505-2E9C-101B-9397-08002B2CF9AE}" pid="12" name="MediaServiceImageTags">
    <vt:lpwstr/>
  </property>
</Properties>
</file>